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E5C"/>
    <a:srgbClr val="35B108"/>
    <a:srgbClr val="68D11F"/>
    <a:srgbClr val="65CE1C"/>
    <a:srgbClr val="125B03"/>
    <a:srgbClr val="093900"/>
    <a:srgbClr val="0A4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926" y="48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48646" y="3993301"/>
            <a:ext cx="13618368" cy="2933700"/>
          </a:xfrm>
          <a:prstGeom prst="roundRect">
            <a:avLst/>
          </a:prstGeom>
          <a:solidFill>
            <a:srgbClr val="466E5C"/>
          </a:solidFill>
          <a:ln>
            <a:solidFill>
              <a:srgbClr val="0A4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solidFill>
                <a:srgbClr val="125B03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......</a:t>
            </a:r>
          </a:p>
          <a:p>
            <a:pPr algn="ct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نويسنده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اول</a:t>
            </a:r>
            <a:r>
              <a:rPr lang="fa-IR" sz="2800" b="1" baseline="30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1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، نويسنده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دوم</a:t>
            </a:r>
            <a:r>
              <a:rPr lang="fa-IR" sz="2800" b="1" baseline="30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2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(فونت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: </a:t>
            </a:r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، اندازه فونت 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32 ضخیم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)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lvl="0" algn="ct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1-عنوان و  آدرس نويسنده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اول</a:t>
            </a:r>
            <a:r>
              <a:rPr lang="en-US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، اندازه فونت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28 ضخیم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)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Email: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2- عنوان و  آدرس نويسنده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دوم</a:t>
            </a:r>
            <a:r>
              <a:rPr lang="en-US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solidFill>
                  <a:schemeClr val="bg1"/>
                </a:solidFill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، اندازه فونت </a:t>
            </a:r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28 ضخیم</a:t>
            </a:r>
            <a:r>
              <a:rPr lang="fa-IR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)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cs typeface="B Nazanin" panose="00000400000000000000" pitchFamily="2" charset="-78"/>
              </a:rPr>
              <a:t>Email: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solidFill>
                  <a:srgbClr val="125B03"/>
                </a:solidFill>
                <a:cs typeface="B Nazanin" panose="00000400000000000000" pitchFamily="2" charset="-78"/>
              </a:rPr>
              <a:t> </a:t>
            </a:r>
            <a:endParaRPr lang="en-US" sz="2800" dirty="0">
              <a:solidFill>
                <a:srgbClr val="125B03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73461" y="7175996"/>
            <a:ext cx="19057739" cy="3924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6800" rIns="0" bIns="46800" rtlCol="0" anchor="t" anchorCtr="0"/>
          <a:lstStyle/>
          <a:p>
            <a:pPr algn="just" rtl="1"/>
            <a:r>
              <a:rPr lang="fa-IR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خلاصه </a:t>
            </a:r>
            <a:r>
              <a:rPr lang="fa-IR" sz="4000" dirty="0">
                <a:solidFill>
                  <a:srgbClr val="002060"/>
                </a:solidFill>
                <a:cs typeface="B Nazanin" panose="00000400000000000000" pitchFamily="2" charset="-78"/>
              </a:rPr>
              <a:t>جامعی از چهار پاراگراف پیشینه، روش تحقیق، </a:t>
            </a:r>
            <a:r>
              <a:rPr lang="fa-IR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یافته‌ها </a:t>
            </a:r>
            <a:r>
              <a:rPr lang="fa-IR" sz="4000" dirty="0">
                <a:solidFill>
                  <a:srgbClr val="002060"/>
                </a:solidFill>
                <a:cs typeface="B Nazanin" panose="00000400000000000000" pitchFamily="2" charset="-78"/>
              </a:rPr>
              <a:t>و </a:t>
            </a:r>
            <a:r>
              <a:rPr lang="fa-IR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نتیجه‌گیری</a:t>
            </a:r>
            <a:endParaRPr lang="fa-IR" sz="40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فونت </a:t>
            </a:r>
            <a:r>
              <a:rPr lang="en-US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rgbClr val="002060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rgbClr val="002060"/>
                </a:solidFill>
                <a:cs typeface="B Nazanin" panose="00000400000000000000" pitchFamily="2" charset="-78"/>
              </a:rPr>
              <a:t> اندازه فونت 40 </a:t>
            </a:r>
          </a:p>
          <a:p>
            <a:pPr algn="just" rtl="1"/>
            <a:endParaRPr lang="fa-IR" sz="40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كل</a:t>
            </a:r>
            <a:r>
              <a:rPr lang="fa-IR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مات کلیدی</a:t>
            </a:r>
            <a:r>
              <a:rPr lang="ar-IQ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:</a:t>
            </a:r>
            <a:r>
              <a:rPr lang="fa-IR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 </a:t>
            </a:r>
            <a:r>
              <a:rPr lang="fa-IR" sz="4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.......</a:t>
            </a:r>
            <a:endParaRPr lang="ar-IQ" sz="4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8650" y="11891092"/>
            <a:ext cx="1028700" cy="10392308"/>
          </a:xfrm>
          <a:prstGeom prst="roundRect">
            <a:avLst/>
          </a:prstGeom>
          <a:solidFill>
            <a:srgbClr val="466E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88400" y="17449800"/>
            <a:ext cx="971550" cy="8686800"/>
          </a:xfrm>
          <a:prstGeom prst="roundRect">
            <a:avLst/>
          </a:prstGeom>
          <a:solidFill>
            <a:srgbClr val="466E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28650" y="22555200"/>
            <a:ext cx="1028700" cy="3657600"/>
          </a:xfrm>
          <a:prstGeom prst="roundRect">
            <a:avLst/>
          </a:prstGeom>
          <a:solidFill>
            <a:srgbClr val="466E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88400" y="11891092"/>
            <a:ext cx="971550" cy="5253908"/>
          </a:xfrm>
          <a:prstGeom prst="roundRect">
            <a:avLst/>
          </a:prstGeom>
          <a:solidFill>
            <a:srgbClr val="466E5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20902014" y="21467663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متن اصلی 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45084" y="16735309"/>
            <a:ext cx="2214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>نتیجه </a:t>
            </a:r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گیری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332012" y="14164103"/>
            <a:ext cx="1284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مقدمه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625807" y="24030056"/>
            <a:ext cx="1215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منابع 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163437" y="5864873"/>
            <a:ext cx="2839253" cy="104775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چکیده 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1778042" y="3422023"/>
            <a:ext cx="749216" cy="3048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n>
                <a:solidFill>
                  <a:srgbClr val="68D11F"/>
                </a:solidFill>
              </a:ln>
              <a:solidFill>
                <a:srgbClr val="68D11F"/>
              </a:solidFill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814333" y="3857137"/>
            <a:ext cx="2318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b="1" dirty="0">
                <a:cs typeface="B Zar" panose="00000400000000000000" pitchFamily="2" charset="-78"/>
              </a:rPr>
              <a:t>شماره مقاله </a:t>
            </a:r>
            <a:endParaRPr lang="en-US" sz="4000" b="1" dirty="0">
              <a:cs typeface="B Zar" panose="00000400000000000000" pitchFamily="2" charset="-78"/>
            </a:endParaRPr>
          </a:p>
        </p:txBody>
      </p:sp>
      <p:sp>
        <p:nvSpPr>
          <p:cNvPr id="22" name="Snip and Round Single Corner Rectangle 21"/>
          <p:cNvSpPr/>
          <p:nvPr/>
        </p:nvSpPr>
        <p:spPr>
          <a:xfrm>
            <a:off x="1905000" y="11895104"/>
            <a:ext cx="9733952" cy="10388296"/>
          </a:xfrm>
          <a:custGeom>
            <a:avLst/>
            <a:gdLst>
              <a:gd name="connsiteX0" fmla="*/ 1332578 w 9733952"/>
              <a:gd name="connsiteY0" fmla="*/ 0 h 10388296"/>
              <a:gd name="connsiteX1" fmla="*/ 7302021 w 9733952"/>
              <a:gd name="connsiteY1" fmla="*/ 0 h 10388296"/>
              <a:gd name="connsiteX2" fmla="*/ 9733952 w 9733952"/>
              <a:gd name="connsiteY2" fmla="*/ 2431931 h 10388296"/>
              <a:gd name="connsiteX3" fmla="*/ 9733952 w 9733952"/>
              <a:gd name="connsiteY3" fmla="*/ 10388296 h 10388296"/>
              <a:gd name="connsiteX4" fmla="*/ 0 w 9733952"/>
              <a:gd name="connsiteY4" fmla="*/ 10388296 h 10388296"/>
              <a:gd name="connsiteX5" fmla="*/ 0 w 9733952"/>
              <a:gd name="connsiteY5" fmla="*/ 1332578 h 10388296"/>
              <a:gd name="connsiteX6" fmla="*/ 1332578 w 9733952"/>
              <a:gd name="connsiteY6" fmla="*/ 0 h 10388296"/>
              <a:gd name="connsiteX0" fmla="*/ 1332578 w 9733952"/>
              <a:gd name="connsiteY0" fmla="*/ 0 h 10388296"/>
              <a:gd name="connsiteX1" fmla="*/ 7302021 w 9733952"/>
              <a:gd name="connsiteY1" fmla="*/ 0 h 10388296"/>
              <a:gd name="connsiteX2" fmla="*/ 9733952 w 9733952"/>
              <a:gd name="connsiteY2" fmla="*/ 2046921 h 10388296"/>
              <a:gd name="connsiteX3" fmla="*/ 9733952 w 9733952"/>
              <a:gd name="connsiteY3" fmla="*/ 10388296 h 10388296"/>
              <a:gd name="connsiteX4" fmla="*/ 0 w 9733952"/>
              <a:gd name="connsiteY4" fmla="*/ 10388296 h 10388296"/>
              <a:gd name="connsiteX5" fmla="*/ 0 w 9733952"/>
              <a:gd name="connsiteY5" fmla="*/ 1332578 h 10388296"/>
              <a:gd name="connsiteX6" fmla="*/ 1332578 w 9733952"/>
              <a:gd name="connsiteY6" fmla="*/ 0 h 1038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33952" h="10388296">
                <a:moveTo>
                  <a:pt x="1332578" y="0"/>
                </a:moveTo>
                <a:lnTo>
                  <a:pt x="7302021" y="0"/>
                </a:lnTo>
                <a:lnTo>
                  <a:pt x="9733952" y="2046921"/>
                </a:lnTo>
                <a:lnTo>
                  <a:pt x="9733952" y="10388296"/>
                </a:lnTo>
                <a:lnTo>
                  <a:pt x="0" y="10388296"/>
                </a:lnTo>
                <a:lnTo>
                  <a:pt x="0" y="1332578"/>
                </a:lnTo>
                <a:cubicBezTo>
                  <a:pt x="0" y="596615"/>
                  <a:pt x="596615" y="0"/>
                  <a:pt x="1332578" y="0"/>
                </a:cubicBez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45720" rtlCol="0" anchor="t" anchorCtr="0">
            <a:normAutofit/>
          </a:bodyPr>
          <a:lstStyle/>
          <a:p>
            <a:pPr algn="just" defTabSz="960120" rtl="1">
              <a:lnSpc>
                <a:spcPct val="90000"/>
              </a:lnSpc>
              <a:spcBef>
                <a:spcPts val="1050"/>
              </a:spcBef>
            </a:pPr>
            <a:r>
              <a:rPr lang="fa-IR" sz="4000" b="1" dirty="0" smtClean="0">
                <a:cs typeface="B Nazanin" panose="00000400000000000000" pitchFamily="2" charset="-78"/>
              </a:rPr>
              <a:t> </a:t>
            </a:r>
            <a:r>
              <a:rPr lang="en-US" sz="4000" b="1" dirty="0" smtClean="0">
                <a:cs typeface="B Nazanin" panose="00000400000000000000" pitchFamily="2" charset="-78"/>
              </a:rPr>
              <a:t>     </a:t>
            </a:r>
            <a:r>
              <a:rPr lang="fa-IR" sz="4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                </a:t>
            </a:r>
            <a:r>
              <a:rPr lang="fa-IR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یافته‌های </a:t>
            </a:r>
            <a:r>
              <a:rPr lang="ar-IQ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بحث و نتیجه</a:t>
            </a:r>
            <a:r>
              <a:rPr lang="fa-IR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گیری:</a:t>
            </a:r>
            <a:endParaRPr lang="fa-IR" sz="4000" b="1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/>
            <a:r>
              <a:rPr lang="fa-IR" sz="4000" dirty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       یافته‌های تحقیق (بیان یافته‌ها، نوآوری یا نواندیشی مقاله) (روش‌ها و آزمون‌های آماری جهت بررسی نتایج و تحلیل کیفی داده‌ها)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مقایسه نوآوری حاضر با نوآوری مقالات معتبر پیشینه،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منحصر به فرد بودن یافته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های تحقیق،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ارائه پیشنهادات عملی برای حل مسئله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ای در دنیای واقعی جهت گسترش و تولید دانش و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ارزش کا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ر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بردی حاصل از یافته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های تحقیق</a:t>
            </a:r>
            <a:endParaRPr lang="fa-IR" sz="40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en-US" sz="4000" dirty="0" smtClean="0">
                <a:solidFill>
                  <a:srgbClr val="466E5C"/>
                </a:solidFill>
              </a:rPr>
              <a:t>B </a:t>
            </a:r>
            <a:r>
              <a:rPr lang="en-US" sz="4000" dirty="0" err="1" smtClean="0">
                <a:solidFill>
                  <a:srgbClr val="466E5C"/>
                </a:solidFill>
              </a:rPr>
              <a:t>Nazanin</a:t>
            </a:r>
            <a:r>
              <a:rPr lang="fa-IR" sz="4000" dirty="0" smtClean="0">
                <a:solidFill>
                  <a:srgbClr val="466E5C"/>
                </a:solidFill>
              </a:rPr>
              <a:t>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اندازه فونت 40 </a:t>
            </a:r>
          </a:p>
          <a:p>
            <a:pPr algn="just" defTabSz="960120" rtl="1">
              <a:lnSpc>
                <a:spcPct val="90000"/>
              </a:lnSpc>
              <a:spcBef>
                <a:spcPts val="1050"/>
              </a:spcBef>
            </a:pP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Snip and Round Single Corner Rectangle 20"/>
          <p:cNvSpPr/>
          <p:nvPr/>
        </p:nvSpPr>
        <p:spPr>
          <a:xfrm flipH="1">
            <a:off x="12174818" y="11895103"/>
            <a:ext cx="8846178" cy="5249897"/>
          </a:xfrm>
          <a:custGeom>
            <a:avLst/>
            <a:gdLst>
              <a:gd name="connsiteX0" fmla="*/ 1345897 w 8767482"/>
              <a:gd name="connsiteY0" fmla="*/ 0 h 6392897"/>
              <a:gd name="connsiteX1" fmla="*/ 6366693 w 8767482"/>
              <a:gd name="connsiteY1" fmla="*/ 0 h 6392897"/>
              <a:gd name="connsiteX2" fmla="*/ 8767482 w 8767482"/>
              <a:gd name="connsiteY2" fmla="*/ 2400789 h 6392897"/>
              <a:gd name="connsiteX3" fmla="*/ 8767482 w 8767482"/>
              <a:gd name="connsiteY3" fmla="*/ 6392897 h 6392897"/>
              <a:gd name="connsiteX4" fmla="*/ 0 w 8767482"/>
              <a:gd name="connsiteY4" fmla="*/ 6392897 h 6392897"/>
              <a:gd name="connsiteX5" fmla="*/ 0 w 8767482"/>
              <a:gd name="connsiteY5" fmla="*/ 1345897 h 6392897"/>
              <a:gd name="connsiteX6" fmla="*/ 1345897 w 8767482"/>
              <a:gd name="connsiteY6" fmla="*/ 0 h 6392897"/>
              <a:gd name="connsiteX0" fmla="*/ 1345897 w 8791546"/>
              <a:gd name="connsiteY0" fmla="*/ 0 h 6392897"/>
              <a:gd name="connsiteX1" fmla="*/ 6366693 w 8791546"/>
              <a:gd name="connsiteY1" fmla="*/ 0 h 6392897"/>
              <a:gd name="connsiteX2" fmla="*/ 8767482 w 8791546"/>
              <a:gd name="connsiteY2" fmla="*/ 2400789 h 6392897"/>
              <a:gd name="connsiteX3" fmla="*/ 8791546 w 8791546"/>
              <a:gd name="connsiteY3" fmla="*/ 6392897 h 6392897"/>
              <a:gd name="connsiteX4" fmla="*/ 0 w 8791546"/>
              <a:gd name="connsiteY4" fmla="*/ 6392897 h 6392897"/>
              <a:gd name="connsiteX5" fmla="*/ 0 w 8791546"/>
              <a:gd name="connsiteY5" fmla="*/ 1345897 h 6392897"/>
              <a:gd name="connsiteX6" fmla="*/ 1345897 w 8791546"/>
              <a:gd name="connsiteY6" fmla="*/ 0 h 6392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91546" h="6392897">
                <a:moveTo>
                  <a:pt x="1345897" y="0"/>
                </a:moveTo>
                <a:lnTo>
                  <a:pt x="6366693" y="0"/>
                </a:lnTo>
                <a:lnTo>
                  <a:pt x="8767482" y="2400789"/>
                </a:lnTo>
                <a:lnTo>
                  <a:pt x="8791546" y="6392897"/>
                </a:lnTo>
                <a:lnTo>
                  <a:pt x="0" y="6392897"/>
                </a:lnTo>
                <a:lnTo>
                  <a:pt x="0" y="1345897"/>
                </a:lnTo>
                <a:cubicBezTo>
                  <a:pt x="0" y="602579"/>
                  <a:pt x="602579" y="0"/>
                  <a:pt x="1345897" y="0"/>
                </a:cubicBez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90000" rIns="0" bIns="45720" rtlCol="0" anchor="t" anchorCtr="0">
            <a:normAutofit/>
          </a:bodyPr>
          <a:lstStyle/>
          <a:p>
            <a:pPr marL="900000" lvl="1" algn="just" rtl="1"/>
            <a:r>
              <a:rPr lang="fa-IR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مقدمه:</a:t>
            </a:r>
          </a:p>
          <a:p>
            <a:pPr marL="900000" lvl="1" algn="just" rtl="1"/>
            <a:endParaRPr lang="fa-IR" sz="4000" b="1" dirty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مختصری </a:t>
            </a:r>
            <a:r>
              <a:rPr lang="fa-IR" sz="4000" dirty="0">
                <a:solidFill>
                  <a:srgbClr val="466E5C"/>
                </a:solidFill>
                <a:cs typeface="B Nazanin" panose="00000400000000000000" pitchFamily="2" charset="-78"/>
              </a:rPr>
              <a:t>مستند از کلیات تحقیق که </a:t>
            </a:r>
            <a:endParaRPr lang="en-US" sz="40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شامل </a:t>
            </a:r>
            <a:r>
              <a:rPr lang="fa-IR" sz="4000" dirty="0">
                <a:solidFill>
                  <a:srgbClr val="466E5C"/>
                </a:solidFill>
                <a:cs typeface="B Nazanin" panose="00000400000000000000" pitchFamily="2" charset="-78"/>
              </a:rPr>
              <a:t>معرفی موضوع، اهمیت مقاله، افعال آینده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و</a:t>
            </a:r>
            <a:endParaRPr lang="en-US" sz="40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fa-IR" sz="4000" dirty="0">
                <a:solidFill>
                  <a:srgbClr val="466E5C"/>
                </a:solidFill>
                <a:cs typeface="B Nazanin" panose="00000400000000000000" pitchFamily="2" charset="-78"/>
              </a:rPr>
              <a:t>ادبیات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تحقیق</a:t>
            </a:r>
          </a:p>
          <a:p>
            <a:pPr algn="just" rtl="1"/>
            <a:r>
              <a:rPr lang="en-US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rgbClr val="466E5C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rgbClr val="466E5C"/>
                </a:solidFill>
                <a:cs typeface="B Nazanin" panose="00000400000000000000" pitchFamily="2" charset="-78"/>
              </a:rPr>
              <a:t> اندازه فونت  40  </a:t>
            </a:r>
          </a:p>
          <a:p>
            <a:pPr lvl="0" algn="just" defTabSz="960120" rtl="1">
              <a:lnSpc>
                <a:spcPct val="90000"/>
              </a:lnSpc>
              <a:spcBef>
                <a:spcPts val="1050"/>
              </a:spcBef>
            </a:pPr>
            <a:endParaRPr lang="fa-IR" sz="1400" b="1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Round Single Corner Rectangle 32"/>
          <p:cNvSpPr/>
          <p:nvPr/>
        </p:nvSpPr>
        <p:spPr>
          <a:xfrm flipV="1">
            <a:off x="12174818" y="17449800"/>
            <a:ext cx="8856382" cy="8743614"/>
          </a:xfrm>
          <a:prstGeom prst="round1Rect">
            <a:avLst>
              <a:gd name="adj" fmla="val 11528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just" rtl="1"/>
            <a:endParaRPr lang="en-US" sz="14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Round Single Corner Rectangle 34"/>
          <p:cNvSpPr/>
          <p:nvPr/>
        </p:nvSpPr>
        <p:spPr>
          <a:xfrm flipH="1" flipV="1">
            <a:off x="1973461" y="22531804"/>
            <a:ext cx="9733953" cy="3680996"/>
          </a:xfrm>
          <a:prstGeom prst="round1Rect">
            <a:avLst>
              <a:gd name="adj" fmla="val 23357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endParaRPr lang="en-US" sz="13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37" name="Rectangle 36" descr="مقدمه:&#10;  &quot;مختصری مستند از کلیات تحقیق که &#10;شامل معرفی موضوع، اهمیت مقاله، افعال آینده و&#10; ادبیات تحقیق&quot; &#10;B Nazanin اندازه فونت  40  &#10;"/>
          <p:cNvSpPr/>
          <p:nvPr/>
        </p:nvSpPr>
        <p:spPr>
          <a:xfrm>
            <a:off x="12265299" y="17607379"/>
            <a:ext cx="8781006" cy="87100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fa-IR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مواد و روش‌ها: </a:t>
            </a:r>
          </a:p>
          <a:p>
            <a:pPr algn="just" rtl="1"/>
            <a:endParaRPr lang="fa-IR" sz="4000" b="1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روش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شناسی علمی تحقیق: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ابزار و مقیاس اندازه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گیری، روش جمع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آوری داده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ها و شواهد علمی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پرسش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نامه، مصاحبه یا سایر آزمون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ها –متغییر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‌</a:t>
            </a:r>
            <a:r>
              <a:rPr lang="ar-IQ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ها -شیوه تحلیل الگوها و فرضیات </a:t>
            </a:r>
            <a:endParaRPr lang="fa-IR" sz="40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en-US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 smtClean="0">
                <a:solidFill>
                  <a:srgbClr val="466E5C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اندازه فونت  40 </a:t>
            </a:r>
            <a:endParaRPr lang="en-US" sz="4000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4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4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40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rgbClr val="002060"/>
              </a:solidFill>
              <a:cs typeface="B Lotus" panose="00000400000000000000" pitchFamily="2" charset="-78"/>
            </a:endParaRPr>
          </a:p>
          <a:p>
            <a:pPr algn="just" rtl="1"/>
            <a:endParaRPr lang="en-US" sz="4000" dirty="0" smtClean="0">
              <a:solidFill>
                <a:srgbClr val="002060"/>
              </a:solidFill>
              <a:cs typeface="B Lotus" panose="00000400000000000000" pitchFamily="2" charset="-78"/>
            </a:endParaRPr>
          </a:p>
          <a:p>
            <a:pPr algn="just" rtl="1"/>
            <a:endParaRPr lang="en-US" sz="4000" dirty="0">
              <a:solidFill>
                <a:srgbClr val="002060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rgbClr val="002060"/>
              </a:solidFill>
              <a:cs typeface="B Lotus" panose="00000400000000000000" pitchFamily="2" charset="-78"/>
            </a:endParaRPr>
          </a:p>
        </p:txBody>
      </p:sp>
      <p:sp>
        <p:nvSpPr>
          <p:cNvPr id="38" name="Rectangle 37" descr="مقدمه:&#10;  &quot;مختصری مستند از کلیات تحقیق که &#10;شامل معرفی موضوع، اهمیت مقاله، افعال آینده و&#10; ادبیات تحقیق&quot; &#10;B Nazanin اندازه فونت  40  &#10;"/>
          <p:cNvSpPr/>
          <p:nvPr/>
        </p:nvSpPr>
        <p:spPr>
          <a:xfrm>
            <a:off x="2000847" y="22531804"/>
            <a:ext cx="973395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fa-IR" sz="4000" b="1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منابع و ماخذ: </a:t>
            </a:r>
          </a:p>
          <a:p>
            <a:pPr algn="just" rtl="1"/>
            <a:endParaRPr lang="fa-IR" sz="4000" b="1" dirty="0" smtClean="0">
              <a:solidFill>
                <a:srgbClr val="466E5C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ذکر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چند 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مرجع اصلی </a:t>
            </a:r>
            <a:r>
              <a:rPr lang="fa-IR" sz="4000" smtClean="0">
                <a:solidFill>
                  <a:srgbClr val="466E5C"/>
                </a:solidFill>
                <a:cs typeface="B Nazanin" panose="00000400000000000000" pitchFamily="2" charset="-78"/>
              </a:rPr>
              <a:t>و </a:t>
            </a:r>
            <a:r>
              <a:rPr lang="fa-IR" sz="4000" smtClean="0">
                <a:solidFill>
                  <a:srgbClr val="466E5C"/>
                </a:solidFill>
                <a:cs typeface="B Nazanin" panose="00000400000000000000" pitchFamily="2" charset="-78"/>
              </a:rPr>
              <a:t>مهم</a:t>
            </a:r>
          </a:p>
          <a:p>
            <a:pPr algn="just" rtl="1"/>
            <a:r>
              <a:rPr lang="en-US" sz="4000" smtClean="0">
                <a:solidFill>
                  <a:srgbClr val="466E5C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 smtClean="0">
                <a:solidFill>
                  <a:srgbClr val="466E5C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 smtClean="0">
                <a:solidFill>
                  <a:srgbClr val="466E5C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endParaRPr lang="fa-IR" sz="4000" dirty="0">
              <a:solidFill>
                <a:srgbClr val="002060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rgbClr val="002060"/>
              </a:solidFill>
              <a:cs typeface="B Lotus" panose="00000400000000000000" pitchFamily="2" charset="-78"/>
            </a:endParaRPr>
          </a:p>
        </p:txBody>
      </p:sp>
      <p:pic>
        <p:nvPicPr>
          <p:cNvPr id="23" name="Picture 22" descr="C:\Users\Administrator\Desktop\Cap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385"/>
            <a:ext cx="21831300" cy="3268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264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Lotus</vt:lpstr>
      <vt:lpstr>B Mitra</vt:lpstr>
      <vt:lpstr>B Nazanin</vt:lpstr>
      <vt:lpstr>B Titr</vt:lpstr>
      <vt:lpstr>B Zar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Administrator</cp:lastModifiedBy>
  <cp:revision>51</cp:revision>
  <dcterms:created xsi:type="dcterms:W3CDTF">2016-12-29T15:47:39Z</dcterms:created>
  <dcterms:modified xsi:type="dcterms:W3CDTF">2025-01-30T06:24:27Z</dcterms:modified>
</cp:coreProperties>
</file>